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94" r:id="rId3"/>
    <p:sldId id="299" r:id="rId4"/>
    <p:sldId id="300" r:id="rId5"/>
    <p:sldId id="301" r:id="rId6"/>
    <p:sldId id="305" r:id="rId7"/>
    <p:sldId id="296" r:id="rId8"/>
    <p:sldId id="302" r:id="rId9"/>
    <p:sldId id="297" r:id="rId10"/>
    <p:sldId id="303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64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463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524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18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545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038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06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68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75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36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46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52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365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66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90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7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2ECAA1-A07B-4608-852C-E58A2EC74AD4}" type="datetimeFigureOut">
              <a:rPr lang="en-GB" smtClean="0"/>
              <a:t>14/06/2019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899A3D5-B6C5-480B-AFEB-5B8818A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310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hdphoto" Target="../media/hdphoto1.wdp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F6162F-4306-43E5-97B2-603CACB040A0}"/>
              </a:ext>
            </a:extLst>
          </p:cNvPr>
          <p:cNvSpPr/>
          <p:nvPr/>
        </p:nvSpPr>
        <p:spPr>
          <a:xfrm>
            <a:off x="3048000" y="495020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Elder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Iron</a:t>
            </a:r>
          </a:p>
          <a:p>
            <a:pPr algn="ctr"/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Version 1.0.6</a:t>
            </a:r>
            <a:endParaRPr lang="en-GB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0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65B219-EB4E-44C7-885F-9B18834F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80" y="408261"/>
            <a:ext cx="5960760" cy="6041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DD1890-C1EE-48D7-96B0-465185D9978F}"/>
              </a:ext>
            </a:extLst>
          </p:cNvPr>
          <p:cNvSpPr txBox="1"/>
          <p:nvPr/>
        </p:nvSpPr>
        <p:spPr>
          <a:xfrm>
            <a:off x="300454" y="373429"/>
            <a:ext cx="387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Action and Animation design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8DE6AB-3A4B-4BEC-BD36-79F2B09460F3}"/>
              </a:ext>
            </a:extLst>
          </p:cNvPr>
          <p:cNvSpPr/>
          <p:nvPr/>
        </p:nvSpPr>
        <p:spPr>
          <a:xfrm>
            <a:off x="676337" y="1380683"/>
            <a:ext cx="4366180" cy="4096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Animation</a:t>
            </a:r>
            <a:r>
              <a:rPr lang="zh-CN" alt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type</a:t>
            </a:r>
            <a:r>
              <a:rPr lang="en-GB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 skeletal animation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Software</a:t>
            </a:r>
            <a:r>
              <a:rPr lang="en-GB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dirty="0" err="1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DragonBones</a:t>
            </a:r>
            <a:endParaRPr lang="en-GB" altLang="zh-CN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Design</a:t>
            </a:r>
            <a:r>
              <a:rPr lang="zh-CN" alt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pipeline</a:t>
            </a:r>
            <a:r>
              <a:rPr lang="zh-CN" alt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We regarded the action design and animation as the core experience of the action games,</a:t>
            </a:r>
            <a:r>
              <a:rPr lang="zh-CN" alt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based</a:t>
            </a:r>
            <a:r>
              <a:rPr lang="zh-CN" alt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we</a:t>
            </a:r>
            <a:r>
              <a:rPr lang="zh-CN" alt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designed</a:t>
            </a:r>
            <a:r>
              <a:rPr lang="zh-CN" alt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character action set combined with the combat system. The pipeline is ‘Concept 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Action  Key Frame  rigging</a:t>
            </a:r>
            <a:r>
              <a:rPr lang="en-US" altLang="zh-CN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’.</a:t>
            </a:r>
            <a:endParaRPr lang="en-GB" altLang="zh-CN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GB" altLang="zh-CN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4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85B3E2-77CC-46A8-9DB3-80882C728A64}"/>
              </a:ext>
            </a:extLst>
          </p:cNvPr>
          <p:cNvSpPr txBox="1">
            <a:spLocks/>
          </p:cNvSpPr>
          <p:nvPr/>
        </p:nvSpPr>
        <p:spPr>
          <a:xfrm>
            <a:off x="1524000" y="14173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GB" altLang="zh-CN" sz="5400" dirty="0">
                <a:latin typeface="+mn-ea"/>
                <a:ea typeface="+mn-ea"/>
              </a:rPr>
            </a:br>
            <a:r>
              <a:rPr lang="en-US" altLang="zh-CN" sz="5400" dirty="0">
                <a:latin typeface="+mn-ea"/>
                <a:ea typeface="+mn-ea"/>
              </a:rPr>
              <a:t>Thank You!</a:t>
            </a:r>
            <a:endParaRPr lang="en-GB" sz="5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963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E9998B-C2BD-4B94-A7F4-AF9906760E00}"/>
              </a:ext>
            </a:extLst>
          </p:cNvPr>
          <p:cNvSpPr txBox="1"/>
          <p:nvPr/>
        </p:nvSpPr>
        <p:spPr>
          <a:xfrm>
            <a:off x="371474" y="400050"/>
            <a:ext cx="572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Introduction</a:t>
            </a:r>
            <a:endParaRPr lang="en-GB" sz="3200" b="1" dirty="0">
              <a:latin typeface="Calibri" panose="020F0502020204030204" pitchFamily="34" charset="0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1DA56D-2DBA-420A-984D-93741BC49BFD}"/>
              </a:ext>
            </a:extLst>
          </p:cNvPr>
          <p:cNvSpPr/>
          <p:nvPr/>
        </p:nvSpPr>
        <p:spPr>
          <a:xfrm>
            <a:off x="284738" y="1042067"/>
            <a:ext cx="5583404" cy="7217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Soul blade is a 2D action game based on ancient Chinese myth.</a:t>
            </a:r>
            <a:endParaRPr lang="en-GB" altLang="zh-CN" dirty="0">
              <a:latin typeface="Calibri" panose="020F0502020204030204" pitchFamily="34" charset="0"/>
              <a:ea typeface="等线 Light" panose="0201060003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Platform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：</a:t>
            </a:r>
            <a:r>
              <a:rPr lang="en-GB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Unity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Player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number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：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1</a:t>
            </a:r>
            <a:endParaRPr lang="en-GB" altLang="zh-CN" dirty="0">
              <a:latin typeface="Calibri" panose="020F0502020204030204" pitchFamily="34" charset="0"/>
              <a:ea typeface="等线 Light" panose="0201060003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Art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style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：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basic 2D art combined with special religious culture.</a:t>
            </a:r>
            <a:endParaRPr lang="en-GB" altLang="zh-CN" dirty="0">
              <a:latin typeface="Calibri" panose="020F0502020204030204" pitchFamily="34" charset="0"/>
              <a:ea typeface="等线 Light" panose="0201060003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Core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mechanism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：</a:t>
            </a:r>
            <a:endParaRPr lang="en-GB" altLang="zh-CN" dirty="0">
              <a:latin typeface="Calibri" panose="020F0502020204030204" pitchFamily="34" charset="0"/>
              <a:ea typeface="等线 Light" panose="02010600030101010101" pitchFamily="2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Combination of melee attack and ranged projectile.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Dynamic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combat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system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and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AI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design</a:t>
            </a:r>
            <a:endParaRPr lang="en-GB" altLang="zh-CN" dirty="0">
              <a:latin typeface="Calibri" panose="020F0502020204030204" pitchFamily="34" charset="0"/>
              <a:ea typeface="等线 Light" panose="02010600030101010101" pitchFamily="2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New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understanding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of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old</a:t>
            </a:r>
            <a:r>
              <a:rPr lang="zh-CN" altLang="en-US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等线 Light" panose="02010600030101010101" pitchFamily="2" charset="-122"/>
                <a:cs typeface="Calibri" panose="020F0502020204030204" pitchFamily="34" charset="0"/>
              </a:rPr>
              <a:t>mythology.</a:t>
            </a:r>
            <a:endParaRPr lang="en-GB" altLang="zh-CN" dirty="0">
              <a:latin typeface="Calibri" panose="020F0502020204030204" pitchFamily="34" charset="0"/>
              <a:ea typeface="等线 Light" panose="02010600030101010101" pitchFamily="2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GB" altLang="zh-CN" dirty="0">
              <a:latin typeface="Calibri" panose="020F0502020204030204" pitchFamily="34" charset="0"/>
              <a:ea typeface="等线 Light" panose="0201060003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en-GB" altLang="zh-CN" dirty="0">
              <a:latin typeface="Calibri" panose="020F0502020204030204" pitchFamily="34" charset="0"/>
              <a:ea typeface="等线 Light" panose="02010600030101010101" pitchFamily="2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endParaRPr lang="en-GB" dirty="0">
              <a:latin typeface="Calibri" panose="020F0502020204030204" pitchFamily="34" charset="0"/>
              <a:ea typeface="等线 Light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8AE5DA45-2A1A-4184-94D8-4478FD131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2" y="984825"/>
            <a:ext cx="6323858" cy="34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3054E01-C148-4EA4-B591-A80F6E8CD626}"/>
              </a:ext>
            </a:extLst>
          </p:cNvPr>
          <p:cNvSpPr txBox="1"/>
          <p:nvPr/>
        </p:nvSpPr>
        <p:spPr>
          <a:xfrm>
            <a:off x="485999" y="375880"/>
            <a:ext cx="2860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Background settings:</a:t>
            </a:r>
            <a:endParaRPr lang="en-GB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30BB9E-2D3F-4653-B19C-21B8C7F48973}"/>
              </a:ext>
            </a:extLst>
          </p:cNvPr>
          <p:cNvSpPr/>
          <p:nvPr/>
        </p:nvSpPr>
        <p:spPr>
          <a:xfrm>
            <a:off x="587560" y="992932"/>
            <a:ext cx="6096000" cy="13984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Theme: A girl on travel to send blades back home.</a:t>
            </a:r>
            <a:endParaRPr lang="en-GB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Time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period: BC 2000, the famous war in Chinese history – War of </a:t>
            </a:r>
            <a:r>
              <a:rPr lang="en-US" altLang="zh-CN" dirty="0" err="1">
                <a:latin typeface="Calibri" panose="020F0502020204030204" pitchFamily="34" charset="0"/>
                <a:cs typeface="Times New Roman" panose="02020603050405020304" pitchFamily="18" charset="0"/>
              </a:rPr>
              <a:t>Zhulu</a:t>
            </a:r>
            <a:endParaRPr lang="en-GB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BD8180-CBBB-447F-B5B4-25852488C1B0}"/>
              </a:ext>
            </a:extLst>
          </p:cNvPr>
          <p:cNvSpPr/>
          <p:nvPr/>
        </p:nvSpPr>
        <p:spPr>
          <a:xfrm>
            <a:off x="587560" y="2296072"/>
            <a:ext cx="6096000" cy="27427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Character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settings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endParaRPr lang="en-GB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character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A girl from Miao that doesn’t like to talk, have ability to talk to the spirit of the blades, the background and memory of her remain a mystery.</a:t>
            </a:r>
            <a:endParaRPr lang="en-GB" altLang="zh-C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Three blades that come from the same place but have different personalities. </a:t>
            </a:r>
            <a:endParaRPr lang="en-GB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1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B77A6850-720F-4E27-BC5F-D4B303932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560" y="474026"/>
            <a:ext cx="5508440" cy="3632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43D3F8-AFF6-4138-9E3D-D694A1819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5" t="23699" r="23203" b="30274"/>
          <a:stretch/>
        </p:blipFill>
        <p:spPr>
          <a:xfrm>
            <a:off x="8363035" y="3615431"/>
            <a:ext cx="2149490" cy="27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5D532D-0DF4-4FAD-B856-8F33BACF88F2}"/>
              </a:ext>
            </a:extLst>
          </p:cNvPr>
          <p:cNvSpPr txBox="1"/>
          <p:nvPr/>
        </p:nvSpPr>
        <p:spPr>
          <a:xfrm>
            <a:off x="300454" y="373429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Art</a:t>
            </a:r>
            <a:r>
              <a:rPr lang="en-GB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Main Character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5">
            <a:extLst>
              <a:ext uri="{FF2B5EF4-FFF2-40B4-BE49-F238E27FC236}">
                <a16:creationId xmlns:a16="http://schemas.microsoft.com/office/drawing/2014/main" id="{2FEB8FCE-F915-4492-8A15-E2BA94848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r="11982"/>
          <a:stretch/>
        </p:blipFill>
        <p:spPr>
          <a:xfrm>
            <a:off x="-146164" y="604262"/>
            <a:ext cx="7038946" cy="6549884"/>
          </a:xfrm>
          <a:prstGeom prst="rect">
            <a:avLst/>
          </a:prstGeom>
        </p:spPr>
      </p:pic>
      <p:pic>
        <p:nvPicPr>
          <p:cNvPr id="5" name="图片 7">
            <a:extLst>
              <a:ext uri="{FF2B5EF4-FFF2-40B4-BE49-F238E27FC236}">
                <a16:creationId xmlns:a16="http://schemas.microsoft.com/office/drawing/2014/main" id="{58BC7399-8038-4EEA-8D4F-2EF3E5912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3" t="18694" r="9134" b="40885"/>
          <a:stretch/>
        </p:blipFill>
        <p:spPr>
          <a:xfrm>
            <a:off x="10322949" y="1203973"/>
            <a:ext cx="1418403" cy="1360583"/>
          </a:xfrm>
          <a:prstGeom prst="rect">
            <a:avLst/>
          </a:prstGeom>
        </p:spPr>
      </p:pic>
      <p:pic>
        <p:nvPicPr>
          <p:cNvPr id="6" name="图片 3">
            <a:extLst>
              <a:ext uri="{FF2B5EF4-FFF2-40B4-BE49-F238E27FC236}">
                <a16:creationId xmlns:a16="http://schemas.microsoft.com/office/drawing/2014/main" id="{54EF7656-4AF4-47E6-B9EE-6E015DB1D6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 r="7574" b="1"/>
          <a:stretch/>
        </p:blipFill>
        <p:spPr>
          <a:xfrm>
            <a:off x="6973462" y="3225341"/>
            <a:ext cx="4767890" cy="3426140"/>
          </a:xfrm>
          <a:prstGeom prst="rect">
            <a:avLst/>
          </a:prstGeom>
        </p:spPr>
      </p:pic>
      <p:pic>
        <p:nvPicPr>
          <p:cNvPr id="7" name="图片 9">
            <a:extLst>
              <a:ext uri="{FF2B5EF4-FFF2-40B4-BE49-F238E27FC236}">
                <a16:creationId xmlns:a16="http://schemas.microsoft.com/office/drawing/2014/main" id="{30008B39-875B-4958-9725-C4F9B715C1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" t="39644" r="61559" b="44115"/>
          <a:stretch/>
        </p:blipFill>
        <p:spPr>
          <a:xfrm>
            <a:off x="7990283" y="1198497"/>
            <a:ext cx="1291665" cy="1356281"/>
          </a:xfrm>
          <a:prstGeom prst="rect">
            <a:avLst/>
          </a:prstGeom>
        </p:spPr>
      </p:pic>
      <p:pic>
        <p:nvPicPr>
          <p:cNvPr id="8" name="图片 11">
            <a:extLst>
              <a:ext uri="{FF2B5EF4-FFF2-40B4-BE49-F238E27FC236}">
                <a16:creationId xmlns:a16="http://schemas.microsoft.com/office/drawing/2014/main" id="{F2DC0B92-38DC-4ACF-989E-8F7E36832C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" t="41066" r="62715" b="45627"/>
          <a:stretch/>
        </p:blipFill>
        <p:spPr>
          <a:xfrm>
            <a:off x="6507331" y="1223647"/>
            <a:ext cx="1321591" cy="1323005"/>
          </a:xfrm>
          <a:prstGeom prst="rect">
            <a:avLst/>
          </a:prstGeom>
        </p:spPr>
      </p:pic>
      <p:sp>
        <p:nvSpPr>
          <p:cNvPr id="9" name="文本框 12">
            <a:extLst>
              <a:ext uri="{FF2B5EF4-FFF2-40B4-BE49-F238E27FC236}">
                <a16:creationId xmlns:a16="http://schemas.microsoft.com/office/drawing/2014/main" id="{B1AFE928-68CA-42B5-AFB7-8AA6A6456375}"/>
              </a:ext>
            </a:extLst>
          </p:cNvPr>
          <p:cNvSpPr txBox="1"/>
          <p:nvPr/>
        </p:nvSpPr>
        <p:spPr>
          <a:xfrm>
            <a:off x="2323227" y="992134"/>
            <a:ext cx="24336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latin typeface="方正舒体 (Body)"/>
                <a:cs typeface="Arial" panose="020B0604020202020204" pitchFamily="34" charset="0"/>
              </a:rPr>
              <a:t>Tiara special designed based on Miao culture, represent the beauty of females.</a:t>
            </a:r>
            <a:endParaRPr kumimoji="1" lang="zh-CN" altLang="en-US" sz="1000" dirty="0">
              <a:latin typeface="方正舒体 (Body)"/>
              <a:cs typeface="Arial" panose="020B0604020202020204" pitchFamily="34" charset="0"/>
            </a:endParaRPr>
          </a:p>
        </p:txBody>
      </p:sp>
      <p:cxnSp>
        <p:nvCxnSpPr>
          <p:cNvPr id="10" name="直线连接符 14">
            <a:extLst>
              <a:ext uri="{FF2B5EF4-FFF2-40B4-BE49-F238E27FC236}">
                <a16:creationId xmlns:a16="http://schemas.microsoft.com/office/drawing/2014/main" id="{6DDAC024-4990-439F-ADD3-0F459FA583DD}"/>
              </a:ext>
            </a:extLst>
          </p:cNvPr>
          <p:cNvCxnSpPr>
            <a:cxnSpLocks/>
          </p:cNvCxnSpPr>
          <p:nvPr/>
        </p:nvCxnSpPr>
        <p:spPr>
          <a:xfrm>
            <a:off x="3512710" y="1506030"/>
            <a:ext cx="1547293" cy="290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6">
            <a:extLst>
              <a:ext uri="{FF2B5EF4-FFF2-40B4-BE49-F238E27FC236}">
                <a16:creationId xmlns:a16="http://schemas.microsoft.com/office/drawing/2014/main" id="{2E65439F-FE6C-41CB-AE97-7568B0F83E3C}"/>
              </a:ext>
            </a:extLst>
          </p:cNvPr>
          <p:cNvCxnSpPr>
            <a:cxnSpLocks/>
          </p:cNvCxnSpPr>
          <p:nvPr/>
        </p:nvCxnSpPr>
        <p:spPr>
          <a:xfrm>
            <a:off x="2185935" y="2394233"/>
            <a:ext cx="1632727" cy="446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7">
            <a:extLst>
              <a:ext uri="{FF2B5EF4-FFF2-40B4-BE49-F238E27FC236}">
                <a16:creationId xmlns:a16="http://schemas.microsoft.com/office/drawing/2014/main" id="{6563132E-7457-462E-825E-A74141832DF8}"/>
              </a:ext>
            </a:extLst>
          </p:cNvPr>
          <p:cNvCxnSpPr>
            <a:cxnSpLocks/>
          </p:cNvCxnSpPr>
          <p:nvPr/>
        </p:nvCxnSpPr>
        <p:spPr>
          <a:xfrm>
            <a:off x="3713952" y="4747027"/>
            <a:ext cx="1144807" cy="474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9">
            <a:extLst>
              <a:ext uri="{FF2B5EF4-FFF2-40B4-BE49-F238E27FC236}">
                <a16:creationId xmlns:a16="http://schemas.microsoft.com/office/drawing/2014/main" id="{4133BD34-1A25-431B-A69E-FA5EE3C396C1}"/>
              </a:ext>
            </a:extLst>
          </p:cNvPr>
          <p:cNvSpPr txBox="1"/>
          <p:nvPr/>
        </p:nvSpPr>
        <p:spPr>
          <a:xfrm>
            <a:off x="2621401" y="2927351"/>
            <a:ext cx="2433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latin typeface="方正舒体 (Body)"/>
                <a:cs typeface="Arial" panose="020B0604020202020204" pitchFamily="34" charset="0"/>
              </a:rPr>
              <a:t>Red</a:t>
            </a:r>
            <a:r>
              <a:rPr kumimoji="1" lang="zh-CN" altLang="en-US" sz="1000" dirty="0">
                <a:latin typeface="方正舒体 (Body)"/>
                <a:cs typeface="Arial" panose="020B0604020202020204" pitchFamily="34" charset="0"/>
              </a:rPr>
              <a:t> </a:t>
            </a:r>
            <a:r>
              <a:rPr kumimoji="1" lang="en-US" altLang="zh-CN" sz="1000" dirty="0">
                <a:latin typeface="方正舒体 (Body)"/>
                <a:cs typeface="Arial" panose="020B0604020202020204" pitchFamily="34" charset="0"/>
              </a:rPr>
              <a:t>color</a:t>
            </a:r>
            <a:r>
              <a:rPr kumimoji="1" lang="zh-CN" altLang="en-US" sz="1000" dirty="0">
                <a:latin typeface="方正舒体 (Body)"/>
                <a:cs typeface="Arial" panose="020B0604020202020204" pitchFamily="34" charset="0"/>
              </a:rPr>
              <a:t> </a:t>
            </a:r>
            <a:r>
              <a:rPr kumimoji="1" lang="en-US" altLang="zh-CN" sz="1000" dirty="0">
                <a:latin typeface="方正舒体 (Body)"/>
                <a:cs typeface="Arial" panose="020B0604020202020204" pitchFamily="34" charset="0"/>
              </a:rPr>
              <a:t>cloth</a:t>
            </a:r>
            <a:r>
              <a:rPr kumimoji="1" lang="zh-CN" altLang="en-US" sz="1000" dirty="0">
                <a:latin typeface="方正舒体 (Body)"/>
                <a:cs typeface="Arial" panose="020B0604020202020204" pitchFamily="34" charset="0"/>
              </a:rPr>
              <a:t> </a:t>
            </a:r>
            <a:r>
              <a:rPr kumimoji="1" lang="en-US" altLang="zh-CN" sz="1000" dirty="0">
                <a:latin typeface="方正舒体 (Body)"/>
                <a:cs typeface="Arial" panose="020B0604020202020204" pitchFamily="34" charset="0"/>
              </a:rPr>
              <a:t>based on classic Miao style.</a:t>
            </a:r>
            <a:endParaRPr kumimoji="1" lang="zh-CN" altLang="en-US" sz="1000" dirty="0">
              <a:latin typeface="方正舒体 (Body)"/>
              <a:cs typeface="Arial" panose="020B0604020202020204" pitchFamily="34" charset="0"/>
            </a:endParaRPr>
          </a:p>
        </p:txBody>
      </p:sp>
      <p:sp>
        <p:nvSpPr>
          <p:cNvPr id="15" name="文本框 21">
            <a:extLst>
              <a:ext uri="{FF2B5EF4-FFF2-40B4-BE49-F238E27FC236}">
                <a16:creationId xmlns:a16="http://schemas.microsoft.com/office/drawing/2014/main" id="{95CFCBC1-A889-4580-8CEE-F061B7490B84}"/>
              </a:ext>
            </a:extLst>
          </p:cNvPr>
          <p:cNvSpPr txBox="1"/>
          <p:nvPr/>
        </p:nvSpPr>
        <p:spPr>
          <a:xfrm>
            <a:off x="2964585" y="4193029"/>
            <a:ext cx="1821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latin typeface="方正舒体 (Body)"/>
                <a:cs typeface="Arial" panose="020B0604020202020204" pitchFamily="34" charset="0"/>
              </a:rPr>
              <a:t>The blue dress come from the traditional cloth of Miao region, represent their belief of bravery.</a:t>
            </a:r>
            <a:endParaRPr kumimoji="1" lang="zh-CN" altLang="en-US" sz="1000" dirty="0">
              <a:latin typeface="方正舒体 (Body)"/>
              <a:cs typeface="Arial" panose="020B0604020202020204" pitchFamily="34" charset="0"/>
            </a:endParaRPr>
          </a:p>
        </p:txBody>
      </p:sp>
      <p:pic>
        <p:nvPicPr>
          <p:cNvPr id="16" name="图片 23">
            <a:extLst>
              <a:ext uri="{FF2B5EF4-FFF2-40B4-BE49-F238E27FC236}">
                <a16:creationId xmlns:a16="http://schemas.microsoft.com/office/drawing/2014/main" id="{3453303B-4C89-48FA-8674-1F9D7E56E6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844" y="1223648"/>
            <a:ext cx="888608" cy="13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C24EF7-16AF-4A83-BF2A-4F44082BAE81}"/>
              </a:ext>
            </a:extLst>
          </p:cNvPr>
          <p:cNvSpPr txBox="1"/>
          <p:nvPr/>
        </p:nvSpPr>
        <p:spPr>
          <a:xfrm>
            <a:off x="322107" y="272520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Art</a:t>
            </a:r>
            <a:r>
              <a:rPr lang="en-GB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– B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OSS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B82726-3FD5-41DB-924C-A1CB5BB0C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0" r="50000"/>
          <a:stretch/>
        </p:blipFill>
        <p:spPr>
          <a:xfrm>
            <a:off x="169014" y="373428"/>
            <a:ext cx="7580342" cy="5452276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AE698289-85E4-48F4-84AA-8A259CB472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00" r="15500"/>
          <a:stretch/>
        </p:blipFill>
        <p:spPr>
          <a:xfrm>
            <a:off x="10534993" y="4109649"/>
            <a:ext cx="1546593" cy="2690298"/>
          </a:xfrm>
          <a:prstGeom prst="rect">
            <a:avLst/>
          </a:prstGeom>
        </p:spPr>
      </p:pic>
      <p:sp>
        <p:nvSpPr>
          <p:cNvPr id="7" name="文本框 7">
            <a:extLst>
              <a:ext uri="{FF2B5EF4-FFF2-40B4-BE49-F238E27FC236}">
                <a16:creationId xmlns:a16="http://schemas.microsoft.com/office/drawing/2014/main" id="{FA7E4F97-DFF6-431B-BFC9-EA17B2F8DA33}"/>
              </a:ext>
            </a:extLst>
          </p:cNvPr>
          <p:cNvSpPr txBox="1"/>
          <p:nvPr/>
        </p:nvSpPr>
        <p:spPr>
          <a:xfrm>
            <a:off x="699875" y="5502539"/>
            <a:ext cx="56034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inspiration of boss come form the witch culture of Miao region, and other mystery element from Chinese history.</a:t>
            </a:r>
          </a:p>
          <a:p>
            <a:endParaRPr kumimoji="1" lang="zh-CN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5" descr="A group of people on a stage&#10;&#10;Description automatically generated">
            <a:extLst>
              <a:ext uri="{FF2B5EF4-FFF2-40B4-BE49-F238E27FC236}">
                <a16:creationId xmlns:a16="http://schemas.microsoft.com/office/drawing/2014/main" id="{E1CF0295-CE19-4E53-B306-17AD319D64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41"/>
          <a:stretch/>
        </p:blipFill>
        <p:spPr>
          <a:xfrm>
            <a:off x="7446265" y="3981072"/>
            <a:ext cx="3408459" cy="2422978"/>
          </a:xfrm>
          <a:prstGeom prst="rect">
            <a:avLst/>
          </a:prstGeom>
        </p:spPr>
      </p:pic>
      <p:pic>
        <p:nvPicPr>
          <p:cNvPr id="9" name="图片 10">
            <a:extLst>
              <a:ext uri="{FF2B5EF4-FFF2-40B4-BE49-F238E27FC236}">
                <a16:creationId xmlns:a16="http://schemas.microsoft.com/office/drawing/2014/main" id="{1A72FB52-1911-48B5-AFE1-0D29F2DB97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06" y="2020930"/>
            <a:ext cx="2308786" cy="1575105"/>
          </a:xfrm>
          <a:prstGeom prst="rect">
            <a:avLst/>
          </a:prstGeom>
        </p:spPr>
      </p:pic>
      <p:pic>
        <p:nvPicPr>
          <p:cNvPr id="10" name="图片 12">
            <a:extLst>
              <a:ext uri="{FF2B5EF4-FFF2-40B4-BE49-F238E27FC236}">
                <a16:creationId xmlns:a16="http://schemas.microsoft.com/office/drawing/2014/main" id="{26F2B411-9432-4D19-8FE5-82FEB3E7B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717" y="466910"/>
            <a:ext cx="1875475" cy="1410241"/>
          </a:xfrm>
          <a:prstGeom prst="rect">
            <a:avLst/>
          </a:prstGeom>
        </p:spPr>
      </p:pic>
      <p:pic>
        <p:nvPicPr>
          <p:cNvPr id="11" name="图片 14">
            <a:extLst>
              <a:ext uri="{FF2B5EF4-FFF2-40B4-BE49-F238E27FC236}">
                <a16:creationId xmlns:a16="http://schemas.microsoft.com/office/drawing/2014/main" id="{8E14B234-C474-4F25-9249-6630D7795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62" y="1989332"/>
            <a:ext cx="1231900" cy="1638300"/>
          </a:xfrm>
          <a:prstGeom prst="rect">
            <a:avLst/>
          </a:prstGeom>
        </p:spPr>
      </p:pic>
      <p:pic>
        <p:nvPicPr>
          <p:cNvPr id="12" name="图片 16">
            <a:extLst>
              <a:ext uri="{FF2B5EF4-FFF2-40B4-BE49-F238E27FC236}">
                <a16:creationId xmlns:a16="http://schemas.microsoft.com/office/drawing/2014/main" id="{C3A0E694-70B9-4BAF-BD03-2C794930DC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819" y="484557"/>
            <a:ext cx="2030435" cy="141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1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D4D4CEA-2388-424F-9769-3A1D6DCAB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29115" y="733933"/>
            <a:ext cx="4724569" cy="236228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9">
            <a:extLst>
              <a:ext uri="{FF2B5EF4-FFF2-40B4-BE49-F238E27FC236}">
                <a16:creationId xmlns:a16="http://schemas.microsoft.com/office/drawing/2014/main" id="{613DA33A-629C-4B25-B4FB-BCECDE8D2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38316" y="731840"/>
            <a:ext cx="4732940" cy="23664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cake with a mountain in the background&#10;&#10;Description automatically generated">
            <a:extLst>
              <a:ext uri="{FF2B5EF4-FFF2-40B4-BE49-F238E27FC236}">
                <a16:creationId xmlns:a16="http://schemas.microsoft.com/office/drawing/2014/main" id="{5A4326D8-CD00-4F8B-A806-807D060ADC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3" b="3"/>
          <a:stretch/>
        </p:blipFill>
        <p:spPr>
          <a:xfrm>
            <a:off x="1129115" y="3687711"/>
            <a:ext cx="4724569" cy="2513072"/>
          </a:xfrm>
          <a:prstGeom prst="rect">
            <a:avLst/>
          </a:prstGeom>
        </p:spPr>
      </p:pic>
      <p:pic>
        <p:nvPicPr>
          <p:cNvPr id="6" name="图片 7">
            <a:extLst>
              <a:ext uri="{FF2B5EF4-FFF2-40B4-BE49-F238E27FC236}">
                <a16:creationId xmlns:a16="http://schemas.microsoft.com/office/drawing/2014/main" id="{684B9F08-2A33-443D-B802-81ABC45E4A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0" b="-3656"/>
          <a:stretch/>
        </p:blipFill>
        <p:spPr>
          <a:xfrm>
            <a:off x="6608255" y="3671316"/>
            <a:ext cx="4193061" cy="255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FD0E5-BCCA-47A5-B217-FC4D9CE4FCF2}"/>
              </a:ext>
            </a:extLst>
          </p:cNvPr>
          <p:cNvSpPr txBox="1"/>
          <p:nvPr/>
        </p:nvSpPr>
        <p:spPr>
          <a:xfrm>
            <a:off x="414754" y="170319"/>
            <a:ext cx="2670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Environment design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66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C7D9E1-8EC7-4D97-8A40-163E0B0902F9}"/>
              </a:ext>
            </a:extLst>
          </p:cNvPr>
          <p:cNvSpPr txBox="1"/>
          <p:nvPr/>
        </p:nvSpPr>
        <p:spPr>
          <a:xfrm>
            <a:off x="425296" y="563329"/>
            <a:ext cx="279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Mechanism --- Battle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DEC11-9F48-41CF-9A73-32B042EA458F}"/>
              </a:ext>
            </a:extLst>
          </p:cNvPr>
          <p:cNvSpPr/>
          <p:nvPr/>
        </p:nvSpPr>
        <p:spPr>
          <a:xfrm>
            <a:off x="363152" y="1859339"/>
            <a:ext cx="51076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Seize the timing to control the character to avoid the favorable position, you can turn risk into advantages, and play more combos :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Dash after jump to avoid the attack, to reach the position.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Shoot three blades from the position to the left bottom corner, which can be the combo.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When the weakness of the enemy moved down, using melee attack can hit the weakness again for more combo points.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B816C3FA-11FB-48EC-B4A1-0B737DE95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1859339"/>
            <a:ext cx="6371837" cy="3139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85E9E-2A73-46A9-B731-573AFE1232AB}"/>
              </a:ext>
            </a:extLst>
          </p:cNvPr>
          <p:cNvSpPr txBox="1"/>
          <p:nvPr/>
        </p:nvSpPr>
        <p:spPr>
          <a:xfrm>
            <a:off x="7972468" y="129132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动作拆解演示</a:t>
            </a:r>
            <a:endParaRPr lang="en-GB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123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B7D0B0-89EA-4F6D-AA2A-5E554401B8F1}"/>
              </a:ext>
            </a:extLst>
          </p:cNvPr>
          <p:cNvSpPr/>
          <p:nvPr/>
        </p:nvSpPr>
        <p:spPr>
          <a:xfrm>
            <a:off x="433716" y="2175483"/>
            <a:ext cx="5107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Shoot the blades to the interactable points, the return of the blades give player an extra force to jump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en-GB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2834C-72C5-4DBD-9CA5-F82F59213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51" y="1744714"/>
            <a:ext cx="6131493" cy="3901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DAAC33-51C0-4809-835C-2CCD8DDDB96F}"/>
              </a:ext>
            </a:extLst>
          </p:cNvPr>
          <p:cNvSpPr txBox="1"/>
          <p:nvPr/>
        </p:nvSpPr>
        <p:spPr>
          <a:xfrm>
            <a:off x="7879767" y="12120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动作拆解演示</a:t>
            </a:r>
            <a:endParaRPr lang="en-GB" dirty="0">
              <a:latin typeface="+mn-ea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E7FEC64C-CBF5-4E84-98AD-089834EA5534}"/>
              </a:ext>
            </a:extLst>
          </p:cNvPr>
          <p:cNvSpPr txBox="1"/>
          <p:nvPr/>
        </p:nvSpPr>
        <p:spPr>
          <a:xfrm>
            <a:off x="425296" y="563329"/>
            <a:ext cx="4668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Mechanism --- Interactable element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5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A3EE53-C7B8-4748-9A64-4F74A747E876}"/>
              </a:ext>
            </a:extLst>
          </p:cNvPr>
          <p:cNvSpPr/>
          <p:nvPr/>
        </p:nvSpPr>
        <p:spPr>
          <a:xfrm>
            <a:off x="425296" y="1711480"/>
            <a:ext cx="6241833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Action time limitation</a:t>
            </a:r>
            <a:endParaRPr lang="en-GB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Post action cancelling</a:t>
            </a:r>
            <a:endParaRPr lang="en-GB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Weakness and combo</a:t>
            </a:r>
            <a:endParaRPr lang="en-GB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Pre-loaded button reaction</a:t>
            </a:r>
            <a:endParaRPr lang="en-GB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Reaction to hit</a:t>
            </a:r>
            <a:endParaRPr lang="en-GB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Energy limitation system</a:t>
            </a:r>
            <a:endParaRPr lang="en-GB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Finite state machine of character</a:t>
            </a:r>
            <a:endParaRPr lang="en-GB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39E4-DF03-403E-AF19-BB5FC082D975}"/>
              </a:ext>
            </a:extLst>
          </p:cNvPr>
          <p:cNvSpPr txBox="1"/>
          <p:nvPr/>
        </p:nvSpPr>
        <p:spPr>
          <a:xfrm>
            <a:off x="425296" y="563329"/>
            <a:ext cx="1860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Game system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B11DC0-9FFC-45F0-8A61-8186D97EF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5091"/>
            <a:ext cx="5915487" cy="31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1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411</Words>
  <Application>Microsoft Office PowerPoint</Application>
  <PresentationFormat>宽屏</PresentationFormat>
  <Paragraphs>50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 Light</vt:lpstr>
      <vt:lpstr>方正舒体</vt:lpstr>
      <vt:lpstr>方正舒体 (Body)</vt:lpstr>
      <vt:lpstr>Arial</vt:lpstr>
      <vt:lpstr>Calibri</vt:lpstr>
      <vt:lpstr>Calisto MT</vt:lpstr>
      <vt:lpstr>Wingdings</vt:lpstr>
      <vt:lpstr>Wingdings 2</vt:lpstr>
      <vt:lpstr>Slate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志鹏 杨</dc:creator>
  <cp:lastModifiedBy>睿鹏 林</cp:lastModifiedBy>
  <cp:revision>12</cp:revision>
  <dcterms:created xsi:type="dcterms:W3CDTF">2019-06-14T14:07:16Z</dcterms:created>
  <dcterms:modified xsi:type="dcterms:W3CDTF">2019-06-14T15:32:51Z</dcterms:modified>
</cp:coreProperties>
</file>